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x="18288000" cy="10287000"/>
  <p:notesSz cx="6858000" cy="9144000"/>
  <p:embeddedFontLst>
    <p:embeddedFont>
      <p:font typeface="Staatliches" charset="1" panose="00000000000000000000"/>
      <p:regular r:id="rId20"/>
    </p:embeddedFont>
    <p:embeddedFont>
      <p:font typeface="Open Sans Bold" charset="1" panose="020B0806030504020204"/>
      <p:regular r:id="rId21"/>
    </p:embeddedFont>
    <p:embeddedFont>
      <p:font typeface="Open Sans" charset="1" panose="020B0606030504020204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0.png" Type="http://schemas.openxmlformats.org/officeDocument/2006/relationships/image"/><Relationship Id="rId4" Target="../media/image21.svg" Type="http://schemas.openxmlformats.org/officeDocument/2006/relationships/image"/><Relationship Id="rId5" Target="../media/image22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3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4.png" Type="http://schemas.openxmlformats.org/officeDocument/2006/relationships/image"/><Relationship Id="rId4" Target="../media/image25.svg" Type="http://schemas.openxmlformats.org/officeDocument/2006/relationships/image"/><Relationship Id="rId5" Target="../media/image26.png" Type="http://schemas.openxmlformats.org/officeDocument/2006/relationships/image"/><Relationship Id="rId6" Target="../media/image27.png" Type="http://schemas.openxmlformats.org/officeDocument/2006/relationships/image"/><Relationship Id="rId7" Target="../media/image28.png" Type="http://schemas.openxmlformats.org/officeDocument/2006/relationships/image"/><Relationship Id="rId8" Target="../media/image29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0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1.png" Type="http://schemas.openxmlformats.org/officeDocument/2006/relationships/image"/><Relationship Id="rId4" Target="../media/image32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6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7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8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9.png" Type="http://schemas.openxmlformats.org/officeDocument/2006/relationships/image"/><Relationship Id="rId4" Target="../media/image10.svg" Type="http://schemas.openxmlformats.org/officeDocument/2006/relationships/image"/><Relationship Id="rId5" Target="../media/image11.png" Type="http://schemas.openxmlformats.org/officeDocument/2006/relationships/image"/><Relationship Id="rId6" Target="../media/image12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3.png" Type="http://schemas.openxmlformats.org/officeDocument/2006/relationships/image"/><Relationship Id="rId4" Target="../media/image14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5.png" Type="http://schemas.openxmlformats.org/officeDocument/2006/relationships/image"/><Relationship Id="rId4" Target="../media/image16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7.png" Type="http://schemas.openxmlformats.org/officeDocument/2006/relationships/image"/><Relationship Id="rId4" Target="../media/image18.svg" Type="http://schemas.openxmlformats.org/officeDocument/2006/relationships/image"/><Relationship Id="rId5" Target="../media/image19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145" t="-21206" r="0" b="-1306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342791" y="1028700"/>
            <a:ext cx="2916509" cy="795096"/>
          </a:xfrm>
          <a:custGeom>
            <a:avLst/>
            <a:gdLst/>
            <a:ahLst/>
            <a:cxnLst/>
            <a:rect r="r" b="b" t="t" l="l"/>
            <a:pathLst>
              <a:path h="795096" w="2916509">
                <a:moveTo>
                  <a:pt x="0" y="0"/>
                </a:moveTo>
                <a:lnTo>
                  <a:pt x="2916509" y="0"/>
                </a:lnTo>
                <a:lnTo>
                  <a:pt x="2916509" y="795096"/>
                </a:lnTo>
                <a:lnTo>
                  <a:pt x="0" y="79509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154102" y="4766310"/>
            <a:ext cx="11979797" cy="1287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760"/>
              </a:lnSpc>
            </a:pPr>
            <a:r>
              <a:rPr lang="en-US" sz="12000">
                <a:solidFill>
                  <a:srgbClr val="011F36"/>
                </a:solidFill>
                <a:latin typeface="Staatliches"/>
                <a:ea typeface="Staatliches"/>
                <a:cs typeface="Staatliches"/>
                <a:sym typeface="Staatliches"/>
              </a:rPr>
              <a:t>AIURA ESTUDIANTIL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164819" y="5654255"/>
            <a:ext cx="7958363" cy="10769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890"/>
              </a:lnSpc>
            </a:pPr>
            <a:r>
              <a:rPr lang="en-US" sz="6350">
                <a:solidFill>
                  <a:srgbClr val="011F36"/>
                </a:solidFill>
                <a:latin typeface="Staatliches"/>
                <a:ea typeface="Staatliches"/>
                <a:cs typeface="Staatliches"/>
                <a:sym typeface="Staatliches"/>
              </a:rPr>
              <a:t>PROYECTO CAPSTONE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145" t="-21206" r="0" b="-13063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795568" y="1227088"/>
            <a:ext cx="10696863" cy="9283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32"/>
              </a:lnSpc>
            </a:pPr>
            <a:r>
              <a:rPr lang="en-US" sz="5451">
                <a:solidFill>
                  <a:srgbClr val="011F36"/>
                </a:solidFill>
                <a:latin typeface="Staatliches"/>
                <a:ea typeface="Staatliches"/>
                <a:cs typeface="Staatliches"/>
                <a:sym typeface="Staatliches"/>
              </a:rPr>
              <a:t>CRONOGRAMA DEL PROYECTO</a:t>
            </a:r>
          </a:p>
        </p:txBody>
      </p:sp>
      <p:sp>
        <p:nvSpPr>
          <p:cNvPr name="Freeform 4" id="4"/>
          <p:cNvSpPr/>
          <p:nvPr/>
        </p:nvSpPr>
        <p:spPr>
          <a:xfrm flipH="true" flipV="false" rot="-10800000">
            <a:off x="-949782" y="-1439139"/>
            <a:ext cx="5462160" cy="4449177"/>
          </a:xfrm>
          <a:custGeom>
            <a:avLst/>
            <a:gdLst/>
            <a:ahLst/>
            <a:cxnLst/>
            <a:rect r="r" b="b" t="t" l="l"/>
            <a:pathLst>
              <a:path h="4449177" w="5462160">
                <a:moveTo>
                  <a:pt x="5462160" y="0"/>
                </a:moveTo>
                <a:lnTo>
                  <a:pt x="0" y="0"/>
                </a:lnTo>
                <a:lnTo>
                  <a:pt x="0" y="4449177"/>
                </a:lnTo>
                <a:lnTo>
                  <a:pt x="5462160" y="4449177"/>
                </a:lnTo>
                <a:lnTo>
                  <a:pt x="546216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5400000">
            <a:off x="14865372" y="5946230"/>
            <a:ext cx="5462160" cy="4449177"/>
          </a:xfrm>
          <a:custGeom>
            <a:avLst/>
            <a:gdLst/>
            <a:ahLst/>
            <a:cxnLst/>
            <a:rect r="r" b="b" t="t" l="l"/>
            <a:pathLst>
              <a:path h="4449177" w="5462160">
                <a:moveTo>
                  <a:pt x="0" y="0"/>
                </a:moveTo>
                <a:lnTo>
                  <a:pt x="5462160" y="0"/>
                </a:lnTo>
                <a:lnTo>
                  <a:pt x="5462160" y="4449177"/>
                </a:lnTo>
                <a:lnTo>
                  <a:pt x="0" y="444917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985949" y="2155414"/>
            <a:ext cx="14316101" cy="7891751"/>
          </a:xfrm>
          <a:custGeom>
            <a:avLst/>
            <a:gdLst/>
            <a:ahLst/>
            <a:cxnLst/>
            <a:rect r="r" b="b" t="t" l="l"/>
            <a:pathLst>
              <a:path h="7891751" w="14316101">
                <a:moveTo>
                  <a:pt x="0" y="0"/>
                </a:moveTo>
                <a:lnTo>
                  <a:pt x="14316102" y="0"/>
                </a:lnTo>
                <a:lnTo>
                  <a:pt x="14316102" y="7891750"/>
                </a:lnTo>
                <a:lnTo>
                  <a:pt x="0" y="789175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145" t="-21206" r="0" b="-1306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079029" y="1028700"/>
            <a:ext cx="12129942" cy="8597097"/>
          </a:xfrm>
          <a:custGeom>
            <a:avLst/>
            <a:gdLst/>
            <a:ahLst/>
            <a:cxnLst/>
            <a:rect r="r" b="b" t="t" l="l"/>
            <a:pathLst>
              <a:path h="8597097" w="12129942">
                <a:moveTo>
                  <a:pt x="0" y="0"/>
                </a:moveTo>
                <a:lnTo>
                  <a:pt x="12129942" y="0"/>
                </a:lnTo>
                <a:lnTo>
                  <a:pt x="12129942" y="8597097"/>
                </a:lnTo>
                <a:lnTo>
                  <a:pt x="0" y="859709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7325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795568" y="100374"/>
            <a:ext cx="10696863" cy="9283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32"/>
              </a:lnSpc>
            </a:pPr>
            <a:r>
              <a:rPr lang="en-US" sz="5451">
                <a:solidFill>
                  <a:srgbClr val="011F36"/>
                </a:solidFill>
                <a:latin typeface="Staatliches"/>
                <a:ea typeface="Staatliches"/>
                <a:cs typeface="Staatliches"/>
                <a:sym typeface="Staatliches"/>
              </a:rPr>
              <a:t>ARQUITECTURA FINAL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145" t="-21206" r="0" b="-1306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14423525" y="5649991"/>
            <a:ext cx="5462160" cy="4449177"/>
          </a:xfrm>
          <a:custGeom>
            <a:avLst/>
            <a:gdLst/>
            <a:ahLst/>
            <a:cxnLst/>
            <a:rect r="r" b="b" t="t" l="l"/>
            <a:pathLst>
              <a:path h="4449177" w="5462160">
                <a:moveTo>
                  <a:pt x="0" y="0"/>
                </a:moveTo>
                <a:lnTo>
                  <a:pt x="5462160" y="0"/>
                </a:lnTo>
                <a:lnTo>
                  <a:pt x="5462160" y="4449177"/>
                </a:lnTo>
                <a:lnTo>
                  <a:pt x="0" y="444917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400000">
            <a:off x="-1538953" y="-763968"/>
            <a:ext cx="5462160" cy="4449177"/>
          </a:xfrm>
          <a:custGeom>
            <a:avLst/>
            <a:gdLst/>
            <a:ahLst/>
            <a:cxnLst/>
            <a:rect r="r" b="b" t="t" l="l"/>
            <a:pathLst>
              <a:path h="4449177" w="5462160">
                <a:moveTo>
                  <a:pt x="0" y="0"/>
                </a:moveTo>
                <a:lnTo>
                  <a:pt x="5462160" y="0"/>
                </a:lnTo>
                <a:lnTo>
                  <a:pt x="5462160" y="4449178"/>
                </a:lnTo>
                <a:lnTo>
                  <a:pt x="0" y="444917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285284" y="4191701"/>
            <a:ext cx="2630109" cy="1456423"/>
          </a:xfrm>
          <a:custGeom>
            <a:avLst/>
            <a:gdLst/>
            <a:ahLst/>
            <a:cxnLst/>
            <a:rect r="r" b="b" t="t" l="l"/>
            <a:pathLst>
              <a:path h="1456423" w="2630109">
                <a:moveTo>
                  <a:pt x="0" y="0"/>
                </a:moveTo>
                <a:lnTo>
                  <a:pt x="2630110" y="0"/>
                </a:lnTo>
                <a:lnTo>
                  <a:pt x="2630110" y="1456423"/>
                </a:lnTo>
                <a:lnTo>
                  <a:pt x="0" y="145642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580879" y="3830661"/>
            <a:ext cx="2625678" cy="2625678"/>
          </a:xfrm>
          <a:custGeom>
            <a:avLst/>
            <a:gdLst/>
            <a:ahLst/>
            <a:cxnLst/>
            <a:rect r="r" b="b" t="t" l="l"/>
            <a:pathLst>
              <a:path h="2625678" w="2625678">
                <a:moveTo>
                  <a:pt x="0" y="0"/>
                </a:moveTo>
                <a:lnTo>
                  <a:pt x="2625678" y="0"/>
                </a:lnTo>
                <a:lnTo>
                  <a:pt x="2625678" y="2625678"/>
                </a:lnTo>
                <a:lnTo>
                  <a:pt x="0" y="262567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981466" y="4435476"/>
            <a:ext cx="2697236" cy="1416049"/>
          </a:xfrm>
          <a:custGeom>
            <a:avLst/>
            <a:gdLst/>
            <a:ahLst/>
            <a:cxnLst/>
            <a:rect r="r" b="b" t="t" l="l"/>
            <a:pathLst>
              <a:path h="1416049" w="2697236">
                <a:moveTo>
                  <a:pt x="0" y="0"/>
                </a:moveTo>
                <a:lnTo>
                  <a:pt x="2697235" y="0"/>
                </a:lnTo>
                <a:lnTo>
                  <a:pt x="2697235" y="1416048"/>
                </a:lnTo>
                <a:lnTo>
                  <a:pt x="0" y="141604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2968971" y="4435476"/>
            <a:ext cx="2694969" cy="1411115"/>
          </a:xfrm>
          <a:custGeom>
            <a:avLst/>
            <a:gdLst/>
            <a:ahLst/>
            <a:cxnLst/>
            <a:rect r="r" b="b" t="t" l="l"/>
            <a:pathLst>
              <a:path h="1411115" w="2694969">
                <a:moveTo>
                  <a:pt x="0" y="0"/>
                </a:moveTo>
                <a:lnTo>
                  <a:pt x="2694968" y="0"/>
                </a:lnTo>
                <a:lnTo>
                  <a:pt x="2694968" y="1411115"/>
                </a:lnTo>
                <a:lnTo>
                  <a:pt x="0" y="141111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3795568" y="1227088"/>
            <a:ext cx="10696863" cy="9283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32"/>
              </a:lnSpc>
            </a:pPr>
            <a:r>
              <a:rPr lang="en-US" sz="5451">
                <a:solidFill>
                  <a:srgbClr val="011F36"/>
                </a:solidFill>
                <a:latin typeface="Staatliches"/>
                <a:ea typeface="Staatliches"/>
                <a:cs typeface="Staatliches"/>
                <a:sym typeface="Staatliches"/>
              </a:rPr>
              <a:t>TECNOLOGÍAS UTILIZADAS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145" t="-21206" r="0" b="-1306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955975" y="43447"/>
            <a:ext cx="11573898" cy="10200106"/>
          </a:xfrm>
          <a:custGeom>
            <a:avLst/>
            <a:gdLst/>
            <a:ahLst/>
            <a:cxnLst/>
            <a:rect r="r" b="b" t="t" l="l"/>
            <a:pathLst>
              <a:path h="10200106" w="11573898">
                <a:moveTo>
                  <a:pt x="0" y="0"/>
                </a:moveTo>
                <a:lnTo>
                  <a:pt x="11573899" y="0"/>
                </a:lnTo>
                <a:lnTo>
                  <a:pt x="11573899" y="10200106"/>
                </a:lnTo>
                <a:lnTo>
                  <a:pt x="0" y="1020010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8384916" y="159224"/>
            <a:ext cx="8992084" cy="1890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7632"/>
              </a:lnSpc>
            </a:pPr>
            <a:r>
              <a:rPr lang="en-US" sz="5451">
                <a:solidFill>
                  <a:srgbClr val="011F36"/>
                </a:solidFill>
                <a:latin typeface="Staatliches"/>
                <a:ea typeface="Staatliches"/>
                <a:cs typeface="Staatliches"/>
                <a:sym typeface="Staatliches"/>
              </a:rPr>
              <a:t>MODELO </a:t>
            </a:r>
          </a:p>
          <a:p>
            <a:pPr algn="r">
              <a:lnSpc>
                <a:spcPts val="7632"/>
              </a:lnSpc>
            </a:pPr>
            <a:r>
              <a:rPr lang="en-US" sz="5451">
                <a:solidFill>
                  <a:srgbClr val="011F36"/>
                </a:solidFill>
                <a:latin typeface="Staatliches"/>
                <a:ea typeface="Staatliches"/>
                <a:cs typeface="Staatliches"/>
                <a:sym typeface="Staatliches"/>
              </a:rPr>
              <a:t>DE DATOS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145" t="-21206" r="0" b="-13063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515557" y="3191828"/>
            <a:ext cx="13256885" cy="35128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84"/>
              </a:lnSpc>
            </a:pPr>
            <a:r>
              <a:rPr lang="en-US" sz="20560">
                <a:solidFill>
                  <a:srgbClr val="011F36"/>
                </a:solidFill>
                <a:latin typeface="Staatliches"/>
                <a:ea typeface="Staatliches"/>
                <a:cs typeface="Staatliches"/>
                <a:sym typeface="Staatliches"/>
              </a:rPr>
              <a:t>¡GRACIAS!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5400000">
            <a:off x="-1410304" y="322311"/>
            <a:ext cx="7967370" cy="6489785"/>
          </a:xfrm>
          <a:custGeom>
            <a:avLst/>
            <a:gdLst/>
            <a:ahLst/>
            <a:cxnLst/>
            <a:rect r="r" b="b" t="t" l="l"/>
            <a:pathLst>
              <a:path h="6489785" w="7967370">
                <a:moveTo>
                  <a:pt x="0" y="0"/>
                </a:moveTo>
                <a:lnTo>
                  <a:pt x="7967370" y="0"/>
                </a:lnTo>
                <a:lnTo>
                  <a:pt x="7967370" y="6489785"/>
                </a:lnTo>
                <a:lnTo>
                  <a:pt x="0" y="648978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5400000">
            <a:off x="11728211" y="3311659"/>
            <a:ext cx="7967370" cy="6489785"/>
          </a:xfrm>
          <a:custGeom>
            <a:avLst/>
            <a:gdLst/>
            <a:ahLst/>
            <a:cxnLst/>
            <a:rect r="r" b="b" t="t" l="l"/>
            <a:pathLst>
              <a:path h="6489785" w="7967370">
                <a:moveTo>
                  <a:pt x="0" y="0"/>
                </a:moveTo>
                <a:lnTo>
                  <a:pt x="7967370" y="0"/>
                </a:lnTo>
                <a:lnTo>
                  <a:pt x="7967370" y="6489785"/>
                </a:lnTo>
                <a:lnTo>
                  <a:pt x="0" y="648978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145" t="-21206" r="0" b="-13063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9144000" y="923925"/>
            <a:ext cx="5910567" cy="9283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32"/>
              </a:lnSpc>
            </a:pPr>
            <a:r>
              <a:rPr lang="en-US" sz="5451">
                <a:solidFill>
                  <a:srgbClr val="011F36"/>
                </a:solidFill>
                <a:latin typeface="Staatliches"/>
                <a:ea typeface="Staatliches"/>
                <a:cs typeface="Staatliches"/>
                <a:sym typeface="Staatliches"/>
              </a:rPr>
              <a:t>INTEGRANTES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4342791" y="1028700"/>
            <a:ext cx="2916509" cy="795096"/>
          </a:xfrm>
          <a:custGeom>
            <a:avLst/>
            <a:gdLst/>
            <a:ahLst/>
            <a:cxnLst/>
            <a:rect r="r" b="b" t="t" l="l"/>
            <a:pathLst>
              <a:path h="795096" w="2916509">
                <a:moveTo>
                  <a:pt x="0" y="0"/>
                </a:moveTo>
                <a:lnTo>
                  <a:pt x="2916509" y="0"/>
                </a:lnTo>
                <a:lnTo>
                  <a:pt x="2916509" y="795096"/>
                </a:lnTo>
                <a:lnTo>
                  <a:pt x="0" y="79509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028700" y="7426325"/>
            <a:ext cx="1831975" cy="1831975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4"/>
              <a:stretch>
                <a:fillRect l="-14643" t="-14599" r="-14579" b="-24912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1028700" y="4836319"/>
            <a:ext cx="1831975" cy="1831975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5"/>
              <a:stretch>
                <a:fillRect l="-18631" t="-16383" r="-13170" b="-15419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1028700" y="2428297"/>
            <a:ext cx="1831975" cy="1831975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3035380" y="7655663"/>
            <a:ext cx="11547128" cy="13304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81"/>
              </a:lnSpc>
            </a:pPr>
            <a:r>
              <a:rPr lang="en-US" sz="2558" b="true">
                <a:solidFill>
                  <a:srgbClr val="011F3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Francisco Vega</a:t>
            </a:r>
          </a:p>
          <a:p>
            <a:pPr algn="l" marL="552297" indent="-276149" lvl="1">
              <a:lnSpc>
                <a:spcPts val="3581"/>
              </a:lnSpc>
              <a:buFont typeface="Arial"/>
              <a:buChar char="•"/>
            </a:pPr>
            <a:r>
              <a:rPr lang="en-US" sz="2558">
                <a:solidFill>
                  <a:srgbClr val="011F36"/>
                </a:solidFill>
                <a:latin typeface="Open Sans"/>
                <a:ea typeface="Open Sans"/>
                <a:cs typeface="Open Sans"/>
                <a:sym typeface="Open Sans"/>
              </a:rPr>
              <a:t>Desarrollador Frontend.</a:t>
            </a:r>
          </a:p>
          <a:p>
            <a:pPr algn="l" marL="552297" indent="-276149" lvl="1">
              <a:lnSpc>
                <a:spcPts val="3581"/>
              </a:lnSpc>
              <a:spcBef>
                <a:spcPct val="0"/>
              </a:spcBef>
              <a:buFont typeface="Arial"/>
              <a:buChar char="•"/>
            </a:pPr>
            <a:r>
              <a:rPr lang="en-US" sz="2558">
                <a:solidFill>
                  <a:srgbClr val="011F36"/>
                </a:solidFill>
                <a:latin typeface="Open Sans"/>
                <a:ea typeface="Open Sans"/>
                <a:cs typeface="Open Sans"/>
                <a:sym typeface="Open Sans"/>
              </a:rPr>
              <a:t>Consumo API y gestión interfaz.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035380" y="5065657"/>
            <a:ext cx="11547128" cy="17781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81"/>
              </a:lnSpc>
            </a:pPr>
            <a:r>
              <a:rPr lang="en-US" sz="2558" b="true">
                <a:solidFill>
                  <a:srgbClr val="011F3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Nicolás Mallea</a:t>
            </a:r>
          </a:p>
          <a:p>
            <a:pPr algn="l" marL="552297" indent="-276149" lvl="1">
              <a:lnSpc>
                <a:spcPts val="3581"/>
              </a:lnSpc>
              <a:buFont typeface="Arial"/>
              <a:buChar char="•"/>
            </a:pPr>
            <a:r>
              <a:rPr lang="en-US" sz="2558">
                <a:solidFill>
                  <a:srgbClr val="011F36"/>
                </a:solidFill>
                <a:latin typeface="Open Sans"/>
                <a:ea typeface="Open Sans"/>
                <a:cs typeface="Open Sans"/>
                <a:sym typeface="Open Sans"/>
              </a:rPr>
              <a:t>Desarrollador integración IA.</a:t>
            </a:r>
          </a:p>
          <a:p>
            <a:pPr algn="l" marL="552297" indent="-276149" lvl="1">
              <a:lnSpc>
                <a:spcPts val="3581"/>
              </a:lnSpc>
              <a:spcBef>
                <a:spcPct val="0"/>
              </a:spcBef>
              <a:buFont typeface="Arial"/>
              <a:buChar char="•"/>
            </a:pPr>
            <a:r>
              <a:rPr lang="en-US" sz="2558">
                <a:solidFill>
                  <a:srgbClr val="011F36"/>
                </a:solidFill>
                <a:latin typeface="Open Sans"/>
                <a:ea typeface="Open Sans"/>
                <a:cs typeface="Open Sans"/>
                <a:sym typeface="Open Sans"/>
              </a:rPr>
              <a:t>Implementar lógica del negocio (IA), gestionar su integración al conjunto del proyecto, diseño y ajuste del prompt.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035380" y="2657636"/>
            <a:ext cx="11547128" cy="13304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81"/>
              </a:lnSpc>
            </a:pPr>
            <a:r>
              <a:rPr lang="en-US" sz="2558" b="true">
                <a:solidFill>
                  <a:srgbClr val="011F3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Javier Godoy</a:t>
            </a:r>
          </a:p>
          <a:p>
            <a:pPr algn="l" marL="552297" indent="-276149" lvl="1">
              <a:lnSpc>
                <a:spcPts val="3581"/>
              </a:lnSpc>
              <a:buFont typeface="Arial"/>
              <a:buChar char="•"/>
            </a:pPr>
            <a:r>
              <a:rPr lang="en-US" sz="2558">
                <a:solidFill>
                  <a:srgbClr val="011F36"/>
                </a:solidFill>
                <a:latin typeface="Open Sans"/>
                <a:ea typeface="Open Sans"/>
                <a:cs typeface="Open Sans"/>
                <a:sym typeface="Open Sans"/>
              </a:rPr>
              <a:t>Desarrollador Backend</a:t>
            </a:r>
          </a:p>
          <a:p>
            <a:pPr algn="l" marL="552297" indent="-276149" lvl="1">
              <a:lnSpc>
                <a:spcPts val="3581"/>
              </a:lnSpc>
              <a:spcBef>
                <a:spcPct val="0"/>
              </a:spcBef>
              <a:buFont typeface="Arial"/>
              <a:buChar char="•"/>
            </a:pPr>
            <a:r>
              <a:rPr lang="en-US" sz="2558">
                <a:solidFill>
                  <a:srgbClr val="011F36"/>
                </a:solidFill>
                <a:latin typeface="Open Sans"/>
                <a:ea typeface="Open Sans"/>
                <a:cs typeface="Open Sans"/>
                <a:sym typeface="Open Sans"/>
              </a:rPr>
              <a:t>Implementar lógica del negocio (exceptuando IA) y exposición de datos.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145" t="-21206" r="0" b="-13063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05430" y="3864281"/>
            <a:ext cx="8757747" cy="1773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583"/>
              </a:lnSpc>
            </a:pPr>
            <a:r>
              <a:rPr lang="en-US" sz="2559">
                <a:solidFill>
                  <a:srgbClr val="011F36"/>
                </a:solidFill>
                <a:latin typeface="Open Sans"/>
                <a:ea typeface="Open Sans"/>
                <a:cs typeface="Open Sans"/>
                <a:sym typeface="Open Sans"/>
              </a:rPr>
              <a:t>Sobrecarga de trabajo de los docentes y la dificultad para mantener una alta calidad y coherencia en la planificación educativa.</a:t>
            </a:r>
          </a:p>
          <a:p>
            <a:pPr algn="l">
              <a:lnSpc>
                <a:spcPts val="3583"/>
              </a:lnSpc>
              <a:spcBef>
                <a:spcPct val="0"/>
              </a:spcBef>
            </a:pPr>
          </a:p>
        </p:txBody>
      </p:sp>
      <p:grpSp>
        <p:nvGrpSpPr>
          <p:cNvPr name="Group 4" id="4"/>
          <p:cNvGrpSpPr/>
          <p:nvPr/>
        </p:nvGrpSpPr>
        <p:grpSpPr>
          <a:xfrm rot="0">
            <a:off x="11220868" y="0"/>
            <a:ext cx="7067132" cy="10287000"/>
            <a:chOff x="0" y="0"/>
            <a:chExt cx="1094884" cy="159372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094884" cy="1593725"/>
            </a:xfrm>
            <a:custGeom>
              <a:avLst/>
              <a:gdLst/>
              <a:ahLst/>
              <a:cxnLst/>
              <a:rect r="r" b="b" t="t" l="l"/>
              <a:pathLst>
                <a:path h="1593725" w="1094884">
                  <a:moveTo>
                    <a:pt x="0" y="0"/>
                  </a:moveTo>
                  <a:lnTo>
                    <a:pt x="1094884" y="0"/>
                  </a:lnTo>
                  <a:lnTo>
                    <a:pt x="1094884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3"/>
              <a:stretch>
                <a:fillRect l="-22780" t="0" r="-22780" b="0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982161" y="1791689"/>
            <a:ext cx="8804286" cy="9283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7632"/>
              </a:lnSpc>
            </a:pPr>
            <a:r>
              <a:rPr lang="en-US" sz="5451">
                <a:solidFill>
                  <a:srgbClr val="011F36"/>
                </a:solidFill>
                <a:latin typeface="Staatliches"/>
                <a:ea typeface="Staatliches"/>
                <a:cs typeface="Staatliches"/>
                <a:sym typeface="Staatliches"/>
              </a:rPr>
              <a:t>DESCRIPCIÓN DEL PROYECTO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982161" y="2720015"/>
            <a:ext cx="8804286" cy="1097732"/>
            <a:chOff x="0" y="0"/>
            <a:chExt cx="2318824" cy="28911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318824" cy="289115"/>
            </a:xfrm>
            <a:custGeom>
              <a:avLst/>
              <a:gdLst/>
              <a:ahLst/>
              <a:cxnLst/>
              <a:rect r="r" b="b" t="t" l="l"/>
              <a:pathLst>
                <a:path h="289115" w="2318824">
                  <a:moveTo>
                    <a:pt x="0" y="0"/>
                  </a:moveTo>
                  <a:lnTo>
                    <a:pt x="2318824" y="0"/>
                  </a:lnTo>
                  <a:lnTo>
                    <a:pt x="2318824" y="289115"/>
                  </a:lnTo>
                  <a:lnTo>
                    <a:pt x="0" y="289115"/>
                  </a:lnTo>
                  <a:close/>
                </a:path>
              </a:pathLst>
            </a:custGeom>
            <a:solidFill>
              <a:srgbClr val="011F36"/>
            </a:solidFill>
            <a:ln cap="sq">
              <a:noFill/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2318824" cy="3272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3512707" y="3016186"/>
            <a:ext cx="3594263" cy="4482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3"/>
              </a:lnSpc>
            </a:pPr>
            <a:r>
              <a:rPr lang="en-US" sz="2602">
                <a:solidFill>
                  <a:srgbClr val="F7B01C"/>
                </a:solidFill>
                <a:latin typeface="Staatliches"/>
                <a:ea typeface="Staatliches"/>
                <a:cs typeface="Staatliches"/>
                <a:sym typeface="Staatliches"/>
              </a:rPr>
              <a:t>PROBLEMA O DOLOR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51970" y="6878189"/>
            <a:ext cx="8757747" cy="35640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583"/>
              </a:lnSpc>
            </a:pPr>
            <a:r>
              <a:rPr lang="en-US" sz="2559">
                <a:solidFill>
                  <a:srgbClr val="011F36"/>
                </a:solidFill>
                <a:latin typeface="Open Sans"/>
                <a:ea typeface="Open Sans"/>
                <a:cs typeface="Open Sans"/>
                <a:sym typeface="Open Sans"/>
              </a:rPr>
              <a:t>La </a:t>
            </a:r>
            <a:r>
              <a:rPr lang="en-US" sz="2559" b="true">
                <a:solidFill>
                  <a:srgbClr val="011F3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implementación</a:t>
            </a:r>
            <a:r>
              <a:rPr lang="en-US" sz="2559">
                <a:solidFill>
                  <a:srgbClr val="011F36"/>
                </a:solidFill>
                <a:latin typeface="Open Sans"/>
                <a:ea typeface="Open Sans"/>
                <a:cs typeface="Open Sans"/>
                <a:sym typeface="Open Sans"/>
              </a:rPr>
              <a:t> de un sistema de gestión del aprendizaje (</a:t>
            </a:r>
            <a:r>
              <a:rPr lang="en-US" sz="2559" b="true">
                <a:solidFill>
                  <a:srgbClr val="011F3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LMS</a:t>
            </a:r>
            <a:r>
              <a:rPr lang="en-US" sz="2559">
                <a:solidFill>
                  <a:srgbClr val="011F36"/>
                </a:solidFill>
                <a:latin typeface="Open Sans"/>
                <a:ea typeface="Open Sans"/>
                <a:cs typeface="Open Sans"/>
                <a:sym typeface="Open Sans"/>
              </a:rPr>
              <a:t>) que incorpore </a:t>
            </a:r>
            <a:r>
              <a:rPr lang="en-US" sz="2559" b="true">
                <a:solidFill>
                  <a:srgbClr val="011F3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inteligencia</a:t>
            </a:r>
            <a:r>
              <a:rPr lang="en-US" sz="2559">
                <a:solidFill>
                  <a:srgbClr val="011F36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559" b="true">
                <a:solidFill>
                  <a:srgbClr val="011F3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artificial</a:t>
            </a:r>
            <a:r>
              <a:rPr lang="en-US" sz="2559">
                <a:solidFill>
                  <a:srgbClr val="011F36"/>
                </a:solidFill>
                <a:latin typeface="Open Sans"/>
                <a:ea typeface="Open Sans"/>
                <a:cs typeface="Open Sans"/>
                <a:sym typeface="Open Sans"/>
              </a:rPr>
              <a:t> para la </a:t>
            </a:r>
            <a:r>
              <a:rPr lang="en-US" sz="2559" b="true">
                <a:solidFill>
                  <a:srgbClr val="011F3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generación</a:t>
            </a:r>
            <a:r>
              <a:rPr lang="en-US" sz="2559">
                <a:solidFill>
                  <a:srgbClr val="011F36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559" b="true">
                <a:solidFill>
                  <a:srgbClr val="011F3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automatizada</a:t>
            </a:r>
            <a:r>
              <a:rPr lang="en-US" sz="2559">
                <a:solidFill>
                  <a:srgbClr val="011F36"/>
                </a:solidFill>
                <a:latin typeface="Open Sans"/>
                <a:ea typeface="Open Sans"/>
                <a:cs typeface="Open Sans"/>
                <a:sym typeface="Open Sans"/>
              </a:rPr>
              <a:t> de </a:t>
            </a:r>
            <a:r>
              <a:rPr lang="en-US" sz="2559" b="true">
                <a:solidFill>
                  <a:srgbClr val="011F3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planes</a:t>
            </a:r>
            <a:r>
              <a:rPr lang="en-US" sz="2559">
                <a:solidFill>
                  <a:srgbClr val="011F36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559" b="true">
                <a:solidFill>
                  <a:srgbClr val="011F3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de</a:t>
            </a:r>
            <a:r>
              <a:rPr lang="en-US" sz="2559">
                <a:solidFill>
                  <a:srgbClr val="011F36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559" b="true">
                <a:solidFill>
                  <a:srgbClr val="011F3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clase</a:t>
            </a:r>
            <a:r>
              <a:rPr lang="en-US" sz="2559">
                <a:solidFill>
                  <a:srgbClr val="011F36"/>
                </a:solidFill>
                <a:latin typeface="Open Sans"/>
                <a:ea typeface="Open Sans"/>
                <a:cs typeface="Open Sans"/>
                <a:sym typeface="Open Sans"/>
              </a:rPr>
              <a:t> y unidades. Esta herramienta no solo liberará a los docentes de tareas repetitivas y tediosas, sino que también asegurará una mayor coherencia y alineación curricular.</a:t>
            </a:r>
          </a:p>
          <a:p>
            <a:pPr algn="just">
              <a:lnSpc>
                <a:spcPts val="3583"/>
              </a:lnSpc>
              <a:spcBef>
                <a:spcPct val="0"/>
              </a:spcBef>
            </a:pPr>
          </a:p>
        </p:txBody>
      </p:sp>
      <p:grpSp>
        <p:nvGrpSpPr>
          <p:cNvPr name="Group 12" id="12"/>
          <p:cNvGrpSpPr/>
          <p:nvPr/>
        </p:nvGrpSpPr>
        <p:grpSpPr>
          <a:xfrm rot="0">
            <a:off x="1028700" y="5732832"/>
            <a:ext cx="8804286" cy="1097732"/>
            <a:chOff x="0" y="0"/>
            <a:chExt cx="11739048" cy="1463642"/>
          </a:xfrm>
        </p:grpSpPr>
        <p:grpSp>
          <p:nvGrpSpPr>
            <p:cNvPr name="Group 13" id="13"/>
            <p:cNvGrpSpPr/>
            <p:nvPr/>
          </p:nvGrpSpPr>
          <p:grpSpPr>
            <a:xfrm rot="0">
              <a:off x="0" y="0"/>
              <a:ext cx="11739048" cy="1463642"/>
              <a:chOff x="0" y="0"/>
              <a:chExt cx="2318824" cy="289115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2318824" cy="289115"/>
              </a:xfrm>
              <a:custGeom>
                <a:avLst/>
                <a:gdLst/>
                <a:ahLst/>
                <a:cxnLst/>
                <a:rect r="r" b="b" t="t" l="l"/>
                <a:pathLst>
                  <a:path h="289115" w="2318824">
                    <a:moveTo>
                      <a:pt x="0" y="0"/>
                    </a:moveTo>
                    <a:lnTo>
                      <a:pt x="2318824" y="0"/>
                    </a:lnTo>
                    <a:lnTo>
                      <a:pt x="2318824" y="289115"/>
                    </a:lnTo>
                    <a:lnTo>
                      <a:pt x="0" y="289115"/>
                    </a:lnTo>
                    <a:close/>
                  </a:path>
                </a:pathLst>
              </a:custGeom>
              <a:solidFill>
                <a:srgbClr val="011F36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0" y="-38100"/>
                <a:ext cx="2318824" cy="32721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16" id="16"/>
            <p:cNvSpPr txBox="true"/>
            <p:nvPr/>
          </p:nvSpPr>
          <p:spPr>
            <a:xfrm rot="0">
              <a:off x="3374061" y="413945"/>
              <a:ext cx="4792351" cy="5786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43"/>
                </a:lnSpc>
              </a:pPr>
              <a:r>
                <a:rPr lang="en-US" sz="2602">
                  <a:solidFill>
                    <a:srgbClr val="F7B01C"/>
                  </a:solidFill>
                  <a:latin typeface="Staatliches"/>
                  <a:ea typeface="Staatliches"/>
                  <a:cs typeface="Staatliches"/>
                  <a:sym typeface="Staatliches"/>
                </a:rPr>
                <a:t>PROPUESTA DE SOLUCIÓN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145" t="-21206" r="0" b="-1306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6261091"/>
            <a:ext cx="18288000" cy="4025909"/>
            <a:chOff x="0" y="0"/>
            <a:chExt cx="2833290" cy="62371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833290" cy="623719"/>
            </a:xfrm>
            <a:custGeom>
              <a:avLst/>
              <a:gdLst/>
              <a:ahLst/>
              <a:cxnLst/>
              <a:rect r="r" b="b" t="t" l="l"/>
              <a:pathLst>
                <a:path h="623719" w="2833290">
                  <a:moveTo>
                    <a:pt x="0" y="0"/>
                  </a:moveTo>
                  <a:lnTo>
                    <a:pt x="2833290" y="0"/>
                  </a:lnTo>
                  <a:lnTo>
                    <a:pt x="2833290" y="623719"/>
                  </a:lnTo>
                  <a:lnTo>
                    <a:pt x="0" y="623719"/>
                  </a:lnTo>
                  <a:close/>
                </a:path>
              </a:pathLst>
            </a:custGeom>
            <a:blipFill>
              <a:blip r:embed="rId3"/>
              <a:stretch>
                <a:fillRect l="0" t="-152570" r="0" b="-201686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3257677" y="2237063"/>
            <a:ext cx="11772645" cy="1773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583"/>
              </a:lnSpc>
              <a:spcBef>
                <a:spcPct val="0"/>
              </a:spcBef>
            </a:pPr>
            <a:r>
              <a:rPr lang="en-US" b="true" sz="2559">
                <a:solidFill>
                  <a:srgbClr val="011F3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Desarrollar</a:t>
            </a:r>
            <a:r>
              <a:rPr lang="en-US" sz="2559">
                <a:solidFill>
                  <a:srgbClr val="011F36"/>
                </a:solidFill>
                <a:latin typeface="Open Sans"/>
                <a:ea typeface="Open Sans"/>
                <a:cs typeface="Open Sans"/>
                <a:sym typeface="Open Sans"/>
              </a:rPr>
              <a:t> un Learning Management System (</a:t>
            </a:r>
            <a:r>
              <a:rPr lang="en-US" b="true" sz="2559">
                <a:solidFill>
                  <a:srgbClr val="011F3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LMS</a:t>
            </a:r>
            <a:r>
              <a:rPr lang="en-US" sz="2559">
                <a:solidFill>
                  <a:srgbClr val="011F36"/>
                </a:solidFill>
                <a:latin typeface="Open Sans"/>
                <a:ea typeface="Open Sans"/>
                <a:cs typeface="Open Sans"/>
                <a:sym typeface="Open Sans"/>
              </a:rPr>
              <a:t>) con </a:t>
            </a:r>
            <a:r>
              <a:rPr lang="en-US" b="true" sz="2559">
                <a:solidFill>
                  <a:srgbClr val="011F3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integración</a:t>
            </a:r>
            <a:r>
              <a:rPr lang="en-US" sz="2559">
                <a:solidFill>
                  <a:srgbClr val="011F36"/>
                </a:solidFill>
                <a:latin typeface="Open Sans"/>
                <a:ea typeface="Open Sans"/>
                <a:cs typeface="Open Sans"/>
                <a:sym typeface="Open Sans"/>
              </a:rPr>
              <a:t> de </a:t>
            </a:r>
            <a:r>
              <a:rPr lang="en-US" b="true" sz="2559">
                <a:solidFill>
                  <a:srgbClr val="011F3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inteligencia</a:t>
            </a:r>
            <a:r>
              <a:rPr lang="en-US" sz="2559">
                <a:solidFill>
                  <a:srgbClr val="011F36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b="true" sz="2559">
                <a:solidFill>
                  <a:srgbClr val="011F3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artificial</a:t>
            </a:r>
            <a:r>
              <a:rPr lang="en-US" sz="2559">
                <a:solidFill>
                  <a:srgbClr val="011F36"/>
                </a:solidFill>
                <a:latin typeface="Open Sans"/>
                <a:ea typeface="Open Sans"/>
                <a:cs typeface="Open Sans"/>
                <a:sym typeface="Open Sans"/>
              </a:rPr>
              <a:t> para </a:t>
            </a:r>
            <a:r>
              <a:rPr lang="en-US" b="true" sz="2559">
                <a:solidFill>
                  <a:srgbClr val="011F3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automatizar</a:t>
            </a:r>
            <a:r>
              <a:rPr lang="en-US" sz="2559">
                <a:solidFill>
                  <a:srgbClr val="011F36"/>
                </a:solidFill>
                <a:latin typeface="Open Sans"/>
                <a:ea typeface="Open Sans"/>
                <a:cs typeface="Open Sans"/>
                <a:sym typeface="Open Sans"/>
              </a:rPr>
              <a:t> la generación de </a:t>
            </a:r>
            <a:r>
              <a:rPr lang="en-US" b="true" sz="2559">
                <a:solidFill>
                  <a:srgbClr val="011F3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planificaciones</a:t>
            </a:r>
            <a:r>
              <a:rPr lang="en-US" sz="2559">
                <a:solidFill>
                  <a:srgbClr val="011F36"/>
                </a:solidFill>
                <a:latin typeface="Open Sans"/>
                <a:ea typeface="Open Sans"/>
                <a:cs typeface="Open Sans"/>
                <a:sym typeface="Open Sans"/>
              </a:rPr>
              <a:t> de clases y unidades educativas, optimizando la gestión académica de instituciones educativas y mejorando la eficiencia en la labor docente.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741857" y="1100641"/>
            <a:ext cx="8804286" cy="9283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32"/>
              </a:lnSpc>
            </a:pPr>
            <a:r>
              <a:rPr lang="en-US" sz="5451">
                <a:solidFill>
                  <a:srgbClr val="011F36"/>
                </a:solidFill>
                <a:latin typeface="Staatliches"/>
                <a:ea typeface="Staatliches"/>
                <a:cs typeface="Staatliches"/>
                <a:sym typeface="Staatliches"/>
              </a:rPr>
              <a:t>OBJETIVO GENERAL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145" t="-21206" r="0" b="-1306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1220868" y="0"/>
            <a:ext cx="7067132" cy="10287000"/>
            <a:chOff x="0" y="0"/>
            <a:chExt cx="1094884" cy="159372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094884" cy="1593725"/>
            </a:xfrm>
            <a:custGeom>
              <a:avLst/>
              <a:gdLst/>
              <a:ahLst/>
              <a:cxnLst/>
              <a:rect r="r" b="b" t="t" l="l"/>
              <a:pathLst>
                <a:path h="1593725" w="1094884">
                  <a:moveTo>
                    <a:pt x="0" y="0"/>
                  </a:moveTo>
                  <a:lnTo>
                    <a:pt x="1094884" y="0"/>
                  </a:lnTo>
                  <a:lnTo>
                    <a:pt x="1094884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3"/>
              <a:stretch>
                <a:fillRect l="-22780" t="0" r="-22780" b="0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2044815" y="1321535"/>
            <a:ext cx="8804286" cy="9283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32"/>
              </a:lnSpc>
            </a:pPr>
            <a:r>
              <a:rPr lang="en-US" sz="5451">
                <a:solidFill>
                  <a:srgbClr val="011F36"/>
                </a:solidFill>
                <a:latin typeface="Staatliches"/>
                <a:ea typeface="Staatliches"/>
                <a:cs typeface="Staatliches"/>
                <a:sym typeface="Staatliches"/>
              </a:rPr>
              <a:t>OBJETIVOS ESPECÍFICOS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044815" y="2484759"/>
            <a:ext cx="9005317" cy="6704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52703" indent="-276352" lvl="1">
              <a:lnSpc>
                <a:spcPts val="3583"/>
              </a:lnSpc>
              <a:buFont typeface="Arial"/>
              <a:buChar char="•"/>
            </a:pPr>
            <a:r>
              <a:rPr lang="en-US" b="true" sz="2559">
                <a:solidFill>
                  <a:srgbClr val="011F3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Reducir</a:t>
            </a:r>
            <a:r>
              <a:rPr lang="en-US" sz="2559">
                <a:solidFill>
                  <a:srgbClr val="011F36"/>
                </a:solidFill>
                <a:latin typeface="Open Sans"/>
                <a:ea typeface="Open Sans"/>
                <a:cs typeface="Open Sans"/>
                <a:sym typeface="Open Sans"/>
              </a:rPr>
              <a:t> el </a:t>
            </a:r>
            <a:r>
              <a:rPr lang="en-US" b="true" sz="2559">
                <a:solidFill>
                  <a:srgbClr val="011F3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tiempo</a:t>
            </a:r>
            <a:r>
              <a:rPr lang="en-US" sz="2559">
                <a:solidFill>
                  <a:srgbClr val="011F36"/>
                </a:solidFill>
                <a:latin typeface="Open Sans"/>
                <a:ea typeface="Open Sans"/>
                <a:cs typeface="Open Sans"/>
                <a:sym typeface="Open Sans"/>
              </a:rPr>
              <a:t> que los docentes dedican a la </a:t>
            </a:r>
            <a:r>
              <a:rPr lang="en-US" b="true" sz="2559">
                <a:solidFill>
                  <a:srgbClr val="011F3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planificación</a:t>
            </a:r>
            <a:r>
              <a:rPr lang="en-US" sz="2559">
                <a:solidFill>
                  <a:srgbClr val="011F36"/>
                </a:solidFill>
                <a:latin typeface="Open Sans"/>
                <a:ea typeface="Open Sans"/>
                <a:cs typeface="Open Sans"/>
                <a:sym typeface="Open Sans"/>
              </a:rPr>
              <a:t> de cursos al automatizar la creación de cronogramas y actividades mediante inteligencia artificial.</a:t>
            </a:r>
          </a:p>
          <a:p>
            <a:pPr algn="l">
              <a:lnSpc>
                <a:spcPts val="3583"/>
              </a:lnSpc>
            </a:pPr>
          </a:p>
          <a:p>
            <a:pPr algn="l" marL="552703" indent="-276352" lvl="1">
              <a:lnSpc>
                <a:spcPts val="3583"/>
              </a:lnSpc>
              <a:buFont typeface="Arial"/>
              <a:buChar char="•"/>
            </a:pPr>
            <a:r>
              <a:rPr lang="en-US" b="true" sz="2559">
                <a:solidFill>
                  <a:srgbClr val="011F3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Mejorar</a:t>
            </a:r>
            <a:r>
              <a:rPr lang="en-US" sz="2559">
                <a:solidFill>
                  <a:srgbClr val="011F36"/>
                </a:solidFill>
                <a:latin typeface="Open Sans"/>
                <a:ea typeface="Open Sans"/>
                <a:cs typeface="Open Sans"/>
                <a:sym typeface="Open Sans"/>
              </a:rPr>
              <a:t> la personalización de las </a:t>
            </a:r>
            <a:r>
              <a:rPr lang="en-US" b="true" sz="2559">
                <a:solidFill>
                  <a:srgbClr val="011F3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planificaciones</a:t>
            </a:r>
            <a:r>
              <a:rPr lang="en-US" sz="2559">
                <a:solidFill>
                  <a:srgbClr val="011F36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b="true" sz="2559">
                <a:solidFill>
                  <a:srgbClr val="011F3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educativas</a:t>
            </a:r>
            <a:r>
              <a:rPr lang="en-US" sz="2559">
                <a:solidFill>
                  <a:srgbClr val="011F36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b="true" sz="2559">
                <a:solidFill>
                  <a:srgbClr val="011F3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adaptando</a:t>
            </a:r>
            <a:r>
              <a:rPr lang="en-US" sz="2559">
                <a:solidFill>
                  <a:srgbClr val="011F36"/>
                </a:solidFill>
                <a:latin typeface="Open Sans"/>
                <a:ea typeface="Open Sans"/>
                <a:cs typeface="Open Sans"/>
                <a:sym typeface="Open Sans"/>
              </a:rPr>
              <a:t> los </a:t>
            </a:r>
            <a:r>
              <a:rPr lang="en-US" b="true" sz="2559">
                <a:solidFill>
                  <a:srgbClr val="011F3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contenidos</a:t>
            </a:r>
            <a:r>
              <a:rPr lang="en-US" sz="2559">
                <a:solidFill>
                  <a:srgbClr val="011F36"/>
                </a:solidFill>
                <a:latin typeface="Open Sans"/>
                <a:ea typeface="Open Sans"/>
                <a:cs typeface="Open Sans"/>
                <a:sym typeface="Open Sans"/>
              </a:rPr>
              <a:t> generados automáticamente a las </a:t>
            </a:r>
            <a:r>
              <a:rPr lang="en-US" b="true" sz="2559">
                <a:solidFill>
                  <a:srgbClr val="011F3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necesidades</a:t>
            </a:r>
            <a:r>
              <a:rPr lang="en-US" sz="2559">
                <a:solidFill>
                  <a:srgbClr val="011F36"/>
                </a:solidFill>
                <a:latin typeface="Open Sans"/>
                <a:ea typeface="Open Sans"/>
                <a:cs typeface="Open Sans"/>
                <a:sym typeface="Open Sans"/>
              </a:rPr>
              <a:t> y </a:t>
            </a:r>
            <a:r>
              <a:rPr lang="en-US" b="true" sz="2559">
                <a:solidFill>
                  <a:srgbClr val="011F3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niveles</a:t>
            </a:r>
            <a:r>
              <a:rPr lang="en-US" sz="2559">
                <a:solidFill>
                  <a:srgbClr val="011F36"/>
                </a:solidFill>
                <a:latin typeface="Open Sans"/>
                <a:ea typeface="Open Sans"/>
                <a:cs typeface="Open Sans"/>
                <a:sym typeface="Open Sans"/>
              </a:rPr>
              <a:t> de los </a:t>
            </a:r>
            <a:r>
              <a:rPr lang="en-US" b="true" sz="2559">
                <a:solidFill>
                  <a:srgbClr val="011F3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estudiantes</a:t>
            </a:r>
            <a:r>
              <a:rPr lang="en-US" sz="2559">
                <a:solidFill>
                  <a:srgbClr val="011F36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</a:p>
          <a:p>
            <a:pPr algn="l">
              <a:lnSpc>
                <a:spcPts val="3583"/>
              </a:lnSpc>
            </a:pPr>
          </a:p>
          <a:p>
            <a:pPr algn="l" marL="552703" indent="-276352" lvl="1">
              <a:lnSpc>
                <a:spcPts val="3583"/>
              </a:lnSpc>
              <a:buFont typeface="Arial"/>
              <a:buChar char="•"/>
            </a:pPr>
            <a:r>
              <a:rPr lang="en-US" b="true" sz="2559">
                <a:solidFill>
                  <a:srgbClr val="011F3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Minimizar</a:t>
            </a:r>
            <a:r>
              <a:rPr lang="en-US" sz="2559">
                <a:solidFill>
                  <a:srgbClr val="011F36"/>
                </a:solidFill>
                <a:latin typeface="Open Sans"/>
                <a:ea typeface="Open Sans"/>
                <a:cs typeface="Open Sans"/>
                <a:sym typeface="Open Sans"/>
              </a:rPr>
              <a:t> la </a:t>
            </a:r>
            <a:r>
              <a:rPr lang="en-US" b="true" sz="2559">
                <a:solidFill>
                  <a:srgbClr val="011F3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carga</a:t>
            </a:r>
            <a:r>
              <a:rPr lang="en-US" sz="2559">
                <a:solidFill>
                  <a:srgbClr val="011F36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b="true" sz="2559">
                <a:solidFill>
                  <a:srgbClr val="011F3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administrativa</a:t>
            </a:r>
            <a:r>
              <a:rPr lang="en-US" sz="2559">
                <a:solidFill>
                  <a:srgbClr val="011F36"/>
                </a:solidFill>
                <a:latin typeface="Open Sans"/>
                <a:ea typeface="Open Sans"/>
                <a:cs typeface="Open Sans"/>
                <a:sym typeface="Open Sans"/>
              </a:rPr>
              <a:t> relacionada con la organización y almacenamiento de datos, ofreciendo una solución que centralice la gestión de información de cursos y usuarios en una base de datos segura y escalable.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145" t="-21206" r="0" b="-13063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741857" y="923925"/>
            <a:ext cx="8804286" cy="9283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32"/>
              </a:lnSpc>
            </a:pPr>
            <a:r>
              <a:rPr lang="en-US" sz="5451">
                <a:solidFill>
                  <a:srgbClr val="011F36"/>
                </a:solidFill>
                <a:latin typeface="Staatliches"/>
                <a:ea typeface="Staatliches"/>
                <a:cs typeface="Staatliches"/>
                <a:sym typeface="Staatliches"/>
              </a:rPr>
              <a:t>ALCANCE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791585" y="2767482"/>
            <a:ext cx="10704829" cy="44641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52703" indent="-276352" lvl="1">
              <a:lnSpc>
                <a:spcPts val="3583"/>
              </a:lnSpc>
              <a:buFont typeface="Arial"/>
              <a:buChar char="•"/>
            </a:pPr>
            <a:r>
              <a:rPr lang="en-US" b="true" sz="2559">
                <a:solidFill>
                  <a:srgbClr val="011F3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Desarrollo</a:t>
            </a:r>
            <a:r>
              <a:rPr lang="en-US" sz="2559">
                <a:solidFill>
                  <a:srgbClr val="011F36"/>
                </a:solidFill>
                <a:latin typeface="Open Sans"/>
                <a:ea typeface="Open Sans"/>
                <a:cs typeface="Open Sans"/>
                <a:sym typeface="Open Sans"/>
              </a:rPr>
              <a:t> de un sistema de gestión de aprendizaje (</a:t>
            </a:r>
            <a:r>
              <a:rPr lang="en-US" b="true" sz="2559">
                <a:solidFill>
                  <a:srgbClr val="011F3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LMS</a:t>
            </a:r>
            <a:r>
              <a:rPr lang="en-US" sz="2559">
                <a:solidFill>
                  <a:srgbClr val="011F36"/>
                </a:solidFill>
                <a:latin typeface="Open Sans"/>
                <a:ea typeface="Open Sans"/>
                <a:cs typeface="Open Sans"/>
                <a:sym typeface="Open Sans"/>
              </a:rPr>
              <a:t>) que permita a los docentes administrar clases, registrar y subir calificaciones, tomar asistencia, y compartir recursos y materiales educativos.</a:t>
            </a:r>
          </a:p>
          <a:p>
            <a:pPr algn="just">
              <a:lnSpc>
                <a:spcPts val="3583"/>
              </a:lnSpc>
            </a:pPr>
          </a:p>
          <a:p>
            <a:pPr algn="just" marL="552703" indent="-276352" lvl="1">
              <a:lnSpc>
                <a:spcPts val="3583"/>
              </a:lnSpc>
              <a:buFont typeface="Arial"/>
              <a:buChar char="•"/>
            </a:pPr>
            <a:r>
              <a:rPr lang="en-US" b="true" sz="2559">
                <a:solidFill>
                  <a:srgbClr val="011F3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Integración</a:t>
            </a:r>
            <a:r>
              <a:rPr lang="en-US" sz="2559">
                <a:solidFill>
                  <a:srgbClr val="011F36"/>
                </a:solidFill>
                <a:latin typeface="Open Sans"/>
                <a:ea typeface="Open Sans"/>
                <a:cs typeface="Open Sans"/>
                <a:sym typeface="Open Sans"/>
              </a:rPr>
              <a:t> de una herramienta de inteligencia artificial (</a:t>
            </a:r>
            <a:r>
              <a:rPr lang="en-US" b="true" sz="2559">
                <a:solidFill>
                  <a:srgbClr val="011F3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IA</a:t>
            </a:r>
            <a:r>
              <a:rPr lang="en-US" sz="2559">
                <a:solidFill>
                  <a:srgbClr val="011F36"/>
                </a:solidFill>
                <a:latin typeface="Open Sans"/>
                <a:ea typeface="Open Sans"/>
                <a:cs typeface="Open Sans"/>
                <a:sym typeface="Open Sans"/>
              </a:rPr>
              <a:t>) capaz de </a:t>
            </a:r>
            <a:r>
              <a:rPr lang="en-US" b="true" sz="2559">
                <a:solidFill>
                  <a:srgbClr val="011F3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generar</a:t>
            </a:r>
            <a:r>
              <a:rPr lang="en-US" sz="2559">
                <a:solidFill>
                  <a:srgbClr val="011F36"/>
                </a:solidFill>
                <a:latin typeface="Open Sans"/>
                <a:ea typeface="Open Sans"/>
                <a:cs typeface="Open Sans"/>
                <a:sym typeface="Open Sans"/>
              </a:rPr>
              <a:t> automáticamente </a:t>
            </a:r>
            <a:r>
              <a:rPr lang="en-US" b="true" sz="2559">
                <a:solidFill>
                  <a:srgbClr val="011F3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planificaciones</a:t>
            </a:r>
            <a:r>
              <a:rPr lang="en-US" sz="2559">
                <a:solidFill>
                  <a:srgbClr val="011F36"/>
                </a:solidFill>
                <a:latin typeface="Open Sans"/>
                <a:ea typeface="Open Sans"/>
                <a:cs typeface="Open Sans"/>
                <a:sym typeface="Open Sans"/>
              </a:rPr>
              <a:t> de clases y unidades educativas completas, incluyendo actividades y evaluaciones, a partir de un </a:t>
            </a:r>
            <a:r>
              <a:rPr lang="en-US" b="true" sz="2559">
                <a:solidFill>
                  <a:srgbClr val="011F3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formulario</a:t>
            </a:r>
            <a:r>
              <a:rPr lang="en-US" sz="2559">
                <a:solidFill>
                  <a:srgbClr val="011F36"/>
                </a:solidFill>
                <a:latin typeface="Open Sans"/>
                <a:ea typeface="Open Sans"/>
                <a:cs typeface="Open Sans"/>
                <a:sym typeface="Open Sans"/>
              </a:rPr>
              <a:t> que especifica la </a:t>
            </a:r>
            <a:r>
              <a:rPr lang="en-US" b="true" sz="2559">
                <a:solidFill>
                  <a:srgbClr val="011F3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materia</a:t>
            </a:r>
            <a:r>
              <a:rPr lang="en-US" sz="2559">
                <a:solidFill>
                  <a:srgbClr val="011F36"/>
                </a:solidFill>
                <a:latin typeface="Open Sans"/>
                <a:ea typeface="Open Sans"/>
                <a:cs typeface="Open Sans"/>
                <a:sym typeface="Open Sans"/>
              </a:rPr>
              <a:t> y la </a:t>
            </a:r>
            <a:r>
              <a:rPr lang="en-US" b="true" sz="2559">
                <a:solidFill>
                  <a:srgbClr val="011F3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temporalidad</a:t>
            </a:r>
            <a:r>
              <a:rPr lang="en-US" sz="2559">
                <a:solidFill>
                  <a:srgbClr val="011F36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</a:p>
        </p:txBody>
      </p:sp>
      <p:sp>
        <p:nvSpPr>
          <p:cNvPr name="Freeform 5" id="5"/>
          <p:cNvSpPr/>
          <p:nvPr/>
        </p:nvSpPr>
        <p:spPr>
          <a:xfrm flipH="true" flipV="false" rot="-5400000">
            <a:off x="14308868" y="-156155"/>
            <a:ext cx="5462160" cy="4449177"/>
          </a:xfrm>
          <a:custGeom>
            <a:avLst/>
            <a:gdLst/>
            <a:ahLst/>
            <a:cxnLst/>
            <a:rect r="r" b="b" t="t" l="l"/>
            <a:pathLst>
              <a:path h="4449177" w="5462160">
                <a:moveTo>
                  <a:pt x="5462160" y="0"/>
                </a:moveTo>
                <a:lnTo>
                  <a:pt x="0" y="0"/>
                </a:lnTo>
                <a:lnTo>
                  <a:pt x="0" y="4449177"/>
                </a:lnTo>
                <a:lnTo>
                  <a:pt x="5462160" y="4449177"/>
                </a:lnTo>
                <a:lnTo>
                  <a:pt x="546216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4473329">
            <a:off x="-2017342" y="6377294"/>
            <a:ext cx="5462160" cy="4449177"/>
          </a:xfrm>
          <a:custGeom>
            <a:avLst/>
            <a:gdLst/>
            <a:ahLst/>
            <a:cxnLst/>
            <a:rect r="r" b="b" t="t" l="l"/>
            <a:pathLst>
              <a:path h="4449177" w="5462160">
                <a:moveTo>
                  <a:pt x="5462160" y="0"/>
                </a:moveTo>
                <a:lnTo>
                  <a:pt x="0" y="0"/>
                </a:lnTo>
                <a:lnTo>
                  <a:pt x="0" y="4449177"/>
                </a:lnTo>
                <a:lnTo>
                  <a:pt x="5462160" y="4449177"/>
                </a:lnTo>
                <a:lnTo>
                  <a:pt x="546216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145" t="-21206" r="0" b="-13063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741857" y="923925"/>
            <a:ext cx="8804286" cy="9283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32"/>
              </a:lnSpc>
            </a:pPr>
            <a:r>
              <a:rPr lang="en-US" sz="5451">
                <a:solidFill>
                  <a:srgbClr val="011F36"/>
                </a:solidFill>
                <a:latin typeface="Staatliches"/>
                <a:ea typeface="Staatliches"/>
                <a:cs typeface="Staatliches"/>
                <a:sym typeface="Staatliches"/>
              </a:rPr>
              <a:t>LIMITACIONES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-10800000">
            <a:off x="13269074" y="-963648"/>
            <a:ext cx="5462160" cy="4449177"/>
          </a:xfrm>
          <a:custGeom>
            <a:avLst/>
            <a:gdLst/>
            <a:ahLst/>
            <a:cxnLst/>
            <a:rect r="r" b="b" t="t" l="l"/>
            <a:pathLst>
              <a:path h="4449177" w="5462160">
                <a:moveTo>
                  <a:pt x="0" y="0"/>
                </a:moveTo>
                <a:lnTo>
                  <a:pt x="5462160" y="0"/>
                </a:lnTo>
                <a:lnTo>
                  <a:pt x="5462160" y="4449177"/>
                </a:lnTo>
                <a:lnTo>
                  <a:pt x="0" y="444917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258659" y="3127724"/>
            <a:ext cx="4524444" cy="31163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583"/>
              </a:lnSpc>
              <a:spcBef>
                <a:spcPct val="0"/>
              </a:spcBef>
            </a:pPr>
            <a:r>
              <a:rPr lang="en-US" sz="2559">
                <a:solidFill>
                  <a:srgbClr val="011F36"/>
                </a:solidFill>
                <a:latin typeface="Open Sans"/>
                <a:ea typeface="Open Sans"/>
                <a:cs typeface="Open Sans"/>
                <a:sym typeface="Open Sans"/>
              </a:rPr>
              <a:t>El proyecto debe completarse dentro del marco temporal del curso académico, lo cual puede limitar la cantidad de funcionalidades que se pueden implementar o refinar.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551681" y="3127724"/>
            <a:ext cx="4524444" cy="35640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583"/>
              </a:lnSpc>
              <a:spcBef>
                <a:spcPct val="0"/>
              </a:spcBef>
            </a:pPr>
            <a:r>
              <a:rPr lang="en-US" sz="2559">
                <a:solidFill>
                  <a:srgbClr val="011F36"/>
                </a:solidFill>
                <a:latin typeface="Open Sans"/>
                <a:ea typeface="Open Sans"/>
                <a:cs typeface="Open Sans"/>
                <a:sym typeface="Open Sans"/>
              </a:rPr>
              <a:t>La adopción de nuevas tecnologías puede encontrar resistencia por parte de algunos usuarios, lo que puede limitar la efectividad del LMS si no se acompaña de un plan adecuado de capacitación y soporte.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183336" y="3127724"/>
            <a:ext cx="4524444" cy="31163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583"/>
              </a:lnSpc>
              <a:spcBef>
                <a:spcPct val="0"/>
              </a:spcBef>
            </a:pPr>
            <a:r>
              <a:rPr lang="en-US" sz="2559">
                <a:solidFill>
                  <a:srgbClr val="011F36"/>
                </a:solidFill>
                <a:latin typeface="Open Sans"/>
                <a:ea typeface="Open Sans"/>
                <a:cs typeface="Open Sans"/>
                <a:sym typeface="Open Sans"/>
              </a:rPr>
              <a:t>La capacidad de la herramienta de inteligencia artificial para generar planificaciones de clase adecuadas dependerá de la calidad y cantidad de datos disponibles para entrenarla. 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028700" y="1852251"/>
            <a:ext cx="4754403" cy="1097732"/>
            <a:chOff x="0" y="0"/>
            <a:chExt cx="6339204" cy="1463642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0" y="0"/>
              <a:ext cx="6339204" cy="1463642"/>
              <a:chOff x="0" y="0"/>
              <a:chExt cx="1252189" cy="289115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1252188" cy="289115"/>
              </a:xfrm>
              <a:custGeom>
                <a:avLst/>
                <a:gdLst/>
                <a:ahLst/>
                <a:cxnLst/>
                <a:rect r="r" b="b" t="t" l="l"/>
                <a:pathLst>
                  <a:path h="289115" w="1252188">
                    <a:moveTo>
                      <a:pt x="0" y="0"/>
                    </a:moveTo>
                    <a:lnTo>
                      <a:pt x="1252188" y="0"/>
                    </a:lnTo>
                    <a:lnTo>
                      <a:pt x="1252188" y="289115"/>
                    </a:lnTo>
                    <a:lnTo>
                      <a:pt x="0" y="289115"/>
                    </a:lnTo>
                    <a:close/>
                  </a:path>
                </a:pathLst>
              </a:custGeom>
              <a:solidFill>
                <a:srgbClr val="011F36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38100"/>
                <a:ext cx="1252189" cy="32721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12" id="12"/>
            <p:cNvSpPr txBox="true"/>
            <p:nvPr/>
          </p:nvSpPr>
          <p:spPr>
            <a:xfrm rot="0">
              <a:off x="855578" y="413945"/>
              <a:ext cx="4628048" cy="5786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43"/>
                </a:lnSpc>
              </a:pPr>
              <a:r>
                <a:rPr lang="en-US" sz="2602">
                  <a:solidFill>
                    <a:srgbClr val="F7B01C"/>
                  </a:solidFill>
                  <a:latin typeface="Staatliches"/>
                  <a:ea typeface="Staatliches"/>
                  <a:cs typeface="Staatliches"/>
                  <a:sym typeface="Staatliches"/>
                </a:rPr>
                <a:t>TIEMPO DE DESARROLLO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6551681" y="1852251"/>
            <a:ext cx="4754403" cy="1097732"/>
            <a:chOff x="0" y="0"/>
            <a:chExt cx="6339204" cy="1463642"/>
          </a:xfrm>
        </p:grpSpPr>
        <p:grpSp>
          <p:nvGrpSpPr>
            <p:cNvPr name="Group 14" id="14"/>
            <p:cNvGrpSpPr/>
            <p:nvPr/>
          </p:nvGrpSpPr>
          <p:grpSpPr>
            <a:xfrm rot="0">
              <a:off x="0" y="0"/>
              <a:ext cx="6339204" cy="1463642"/>
              <a:chOff x="0" y="0"/>
              <a:chExt cx="1252189" cy="289115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1252188" cy="289115"/>
              </a:xfrm>
              <a:custGeom>
                <a:avLst/>
                <a:gdLst/>
                <a:ahLst/>
                <a:cxnLst/>
                <a:rect r="r" b="b" t="t" l="l"/>
                <a:pathLst>
                  <a:path h="289115" w="1252188">
                    <a:moveTo>
                      <a:pt x="0" y="0"/>
                    </a:moveTo>
                    <a:lnTo>
                      <a:pt x="1252188" y="0"/>
                    </a:lnTo>
                    <a:lnTo>
                      <a:pt x="1252188" y="289115"/>
                    </a:lnTo>
                    <a:lnTo>
                      <a:pt x="0" y="289115"/>
                    </a:lnTo>
                    <a:close/>
                  </a:path>
                </a:pathLst>
              </a:custGeom>
              <a:solidFill>
                <a:srgbClr val="011F36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6" id="16"/>
              <p:cNvSpPr txBox="true"/>
              <p:nvPr/>
            </p:nvSpPr>
            <p:spPr>
              <a:xfrm>
                <a:off x="0" y="-38100"/>
                <a:ext cx="1252189" cy="32721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17" id="17"/>
            <p:cNvSpPr txBox="true"/>
            <p:nvPr/>
          </p:nvSpPr>
          <p:spPr>
            <a:xfrm rot="0">
              <a:off x="855578" y="413945"/>
              <a:ext cx="4628048" cy="5786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43"/>
                </a:lnSpc>
              </a:pPr>
              <a:r>
                <a:rPr lang="en-US" sz="2602">
                  <a:solidFill>
                    <a:srgbClr val="F7B01C"/>
                  </a:solidFill>
                  <a:latin typeface="Staatliches"/>
                  <a:ea typeface="Staatliches"/>
                  <a:cs typeface="Staatliches"/>
                  <a:sym typeface="Staatliches"/>
                </a:rPr>
                <a:t>ACEPTACIÓN DEL USUARIO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2077609" y="1852251"/>
            <a:ext cx="4754403" cy="1097732"/>
            <a:chOff x="0" y="0"/>
            <a:chExt cx="6339204" cy="1463642"/>
          </a:xfrm>
        </p:grpSpPr>
        <p:grpSp>
          <p:nvGrpSpPr>
            <p:cNvPr name="Group 19" id="19"/>
            <p:cNvGrpSpPr/>
            <p:nvPr/>
          </p:nvGrpSpPr>
          <p:grpSpPr>
            <a:xfrm rot="0">
              <a:off x="0" y="0"/>
              <a:ext cx="6339204" cy="1463642"/>
              <a:chOff x="0" y="0"/>
              <a:chExt cx="1252189" cy="289115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1252188" cy="289115"/>
              </a:xfrm>
              <a:custGeom>
                <a:avLst/>
                <a:gdLst/>
                <a:ahLst/>
                <a:cxnLst/>
                <a:rect r="r" b="b" t="t" l="l"/>
                <a:pathLst>
                  <a:path h="289115" w="1252188">
                    <a:moveTo>
                      <a:pt x="0" y="0"/>
                    </a:moveTo>
                    <a:lnTo>
                      <a:pt x="1252188" y="0"/>
                    </a:lnTo>
                    <a:lnTo>
                      <a:pt x="1252188" y="289115"/>
                    </a:lnTo>
                    <a:lnTo>
                      <a:pt x="0" y="289115"/>
                    </a:lnTo>
                    <a:close/>
                  </a:path>
                </a:pathLst>
              </a:custGeom>
              <a:solidFill>
                <a:srgbClr val="011F36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21" id="21"/>
              <p:cNvSpPr txBox="true"/>
              <p:nvPr/>
            </p:nvSpPr>
            <p:spPr>
              <a:xfrm>
                <a:off x="0" y="-38100"/>
                <a:ext cx="1252189" cy="32721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22" id="22"/>
            <p:cNvSpPr txBox="true"/>
            <p:nvPr/>
          </p:nvSpPr>
          <p:spPr>
            <a:xfrm rot="0">
              <a:off x="855578" y="413945"/>
              <a:ext cx="4628048" cy="5786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43"/>
                </a:lnSpc>
              </a:pPr>
              <a:r>
                <a:rPr lang="en-US" sz="2602">
                  <a:solidFill>
                    <a:srgbClr val="F7B01C"/>
                  </a:solidFill>
                  <a:latin typeface="Staatliches"/>
                  <a:ea typeface="Staatliches"/>
                  <a:cs typeface="Staatliches"/>
                  <a:sym typeface="Staatliches"/>
                </a:rPr>
                <a:t>PRECISIÓN DE LA IA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145" t="-21206" r="0" b="-13063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5400000">
            <a:off x="-1702380" y="5523316"/>
            <a:ext cx="5462160" cy="4449177"/>
          </a:xfrm>
          <a:custGeom>
            <a:avLst/>
            <a:gdLst/>
            <a:ahLst/>
            <a:cxnLst/>
            <a:rect r="r" b="b" t="t" l="l"/>
            <a:pathLst>
              <a:path h="4449177" w="5462160">
                <a:moveTo>
                  <a:pt x="5462160" y="0"/>
                </a:moveTo>
                <a:lnTo>
                  <a:pt x="0" y="0"/>
                </a:lnTo>
                <a:lnTo>
                  <a:pt x="0" y="4449177"/>
                </a:lnTo>
                <a:lnTo>
                  <a:pt x="5462160" y="4449177"/>
                </a:lnTo>
                <a:lnTo>
                  <a:pt x="546216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4289525" y="2019396"/>
            <a:ext cx="9746931" cy="2173830"/>
            <a:chOff x="0" y="0"/>
            <a:chExt cx="2567093" cy="57253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567093" cy="572531"/>
            </a:xfrm>
            <a:custGeom>
              <a:avLst/>
              <a:gdLst/>
              <a:ahLst/>
              <a:cxnLst/>
              <a:rect r="r" b="b" t="t" l="l"/>
              <a:pathLst>
                <a:path h="572531" w="2567093">
                  <a:moveTo>
                    <a:pt x="0" y="0"/>
                  </a:moveTo>
                  <a:lnTo>
                    <a:pt x="2567093" y="0"/>
                  </a:lnTo>
                  <a:lnTo>
                    <a:pt x="2567093" y="572531"/>
                  </a:lnTo>
                  <a:lnTo>
                    <a:pt x="0" y="572531"/>
                  </a:lnTo>
                  <a:close/>
                </a:path>
              </a:pathLst>
            </a:custGeom>
            <a:solidFill>
              <a:srgbClr val="FFC053"/>
            </a:solidFill>
            <a:ln cap="sq">
              <a:noFill/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2567093" cy="6106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4416323" y="2089470"/>
            <a:ext cx="9455354" cy="1989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219"/>
              </a:lnSpc>
              <a:spcBef>
                <a:spcPct val="0"/>
              </a:spcBef>
            </a:pPr>
            <a:r>
              <a:rPr lang="en-US" sz="2299">
                <a:solidFill>
                  <a:srgbClr val="011F36"/>
                </a:solidFill>
                <a:latin typeface="Open Sans"/>
                <a:ea typeface="Open Sans"/>
                <a:cs typeface="Open Sans"/>
                <a:sym typeface="Open Sans"/>
              </a:rPr>
              <a:t>Administrar la configuración de ambientes, servicios de aplicaciones y bases de datos en un entorno empresarial a fin de habilitar operatividad o asegurar la continuidad de los sistemas que apoyan los procesos de negocio de acuerdo a los estándares definidos por la industria.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359958" y="923925"/>
            <a:ext cx="7568084" cy="9283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32"/>
              </a:lnSpc>
            </a:pPr>
            <a:r>
              <a:rPr lang="en-US" sz="5451">
                <a:solidFill>
                  <a:srgbClr val="011F36"/>
                </a:solidFill>
                <a:latin typeface="Staatliches"/>
                <a:ea typeface="Staatliches"/>
                <a:cs typeface="Staatliches"/>
                <a:sym typeface="Staatliches"/>
              </a:rPr>
              <a:t>COMPETENCIAS DE CARRERA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4289525" y="4282286"/>
            <a:ext cx="9746931" cy="1301410"/>
            <a:chOff x="0" y="0"/>
            <a:chExt cx="2567093" cy="34275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567093" cy="342758"/>
            </a:xfrm>
            <a:custGeom>
              <a:avLst/>
              <a:gdLst/>
              <a:ahLst/>
              <a:cxnLst/>
              <a:rect r="r" b="b" t="t" l="l"/>
              <a:pathLst>
                <a:path h="342758" w="2567093">
                  <a:moveTo>
                    <a:pt x="0" y="0"/>
                  </a:moveTo>
                  <a:lnTo>
                    <a:pt x="2567093" y="0"/>
                  </a:lnTo>
                  <a:lnTo>
                    <a:pt x="2567093" y="342758"/>
                  </a:lnTo>
                  <a:lnTo>
                    <a:pt x="0" y="342758"/>
                  </a:lnTo>
                  <a:close/>
                </a:path>
              </a:pathLst>
            </a:custGeom>
            <a:solidFill>
              <a:srgbClr val="011F36"/>
            </a:solidFill>
            <a:ln cap="sq">
              <a:noFill/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2567093" cy="3808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4416323" y="4314501"/>
            <a:ext cx="9455354" cy="11893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219"/>
              </a:lnSpc>
              <a:spcBef>
                <a:spcPct val="0"/>
              </a:spcBef>
            </a:pPr>
            <a:r>
              <a:rPr lang="en-US" sz="2299">
                <a:solidFill>
                  <a:srgbClr val="FFC053"/>
                </a:solidFill>
                <a:latin typeface="Open Sans"/>
                <a:ea typeface="Open Sans"/>
                <a:cs typeface="Open Sans"/>
                <a:sym typeface="Open Sans"/>
              </a:rPr>
              <a:t>Ofrecer propuestas de solución informática analizando de forma integral los procesos de acuerdo a los requerimientos de la organización.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4270534" y="5677856"/>
            <a:ext cx="9746931" cy="1494571"/>
            <a:chOff x="0" y="0"/>
            <a:chExt cx="2567093" cy="393632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567093" cy="393632"/>
            </a:xfrm>
            <a:custGeom>
              <a:avLst/>
              <a:gdLst/>
              <a:ahLst/>
              <a:cxnLst/>
              <a:rect r="r" b="b" t="t" l="l"/>
              <a:pathLst>
                <a:path h="393632" w="2567093">
                  <a:moveTo>
                    <a:pt x="0" y="0"/>
                  </a:moveTo>
                  <a:lnTo>
                    <a:pt x="2567093" y="0"/>
                  </a:lnTo>
                  <a:lnTo>
                    <a:pt x="2567093" y="393632"/>
                  </a:lnTo>
                  <a:lnTo>
                    <a:pt x="0" y="393632"/>
                  </a:lnTo>
                  <a:close/>
                </a:path>
              </a:pathLst>
            </a:custGeom>
            <a:solidFill>
              <a:srgbClr val="FFC053"/>
            </a:solidFill>
            <a:ln cap="sq">
              <a:noFill/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2567093" cy="4317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4416323" y="5806651"/>
            <a:ext cx="9455354" cy="11893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219"/>
              </a:lnSpc>
              <a:spcBef>
                <a:spcPct val="0"/>
              </a:spcBef>
            </a:pPr>
            <a:r>
              <a:rPr lang="en-US" sz="2299">
                <a:solidFill>
                  <a:srgbClr val="011F36"/>
                </a:solidFill>
                <a:latin typeface="Open Sans"/>
                <a:ea typeface="Open Sans"/>
                <a:cs typeface="Open Sans"/>
                <a:sym typeface="Open Sans"/>
              </a:rPr>
              <a:t>Desarrollar una solución de software utilizando técnicas que permitan sistematizar el proceso de desarrollo y mantenimiento, asegurando el logro de los objetivos.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145" t="-21206" r="0" b="-13063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795568" y="1227088"/>
            <a:ext cx="10696863" cy="1890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32"/>
              </a:lnSpc>
            </a:pPr>
            <a:r>
              <a:rPr lang="en-US" sz="5451">
                <a:solidFill>
                  <a:srgbClr val="011F36"/>
                </a:solidFill>
                <a:latin typeface="Staatliches"/>
                <a:ea typeface="Staatliches"/>
                <a:cs typeface="Staatliches"/>
                <a:sym typeface="Staatliches"/>
              </a:rPr>
              <a:t>METODOLOGÍA DE TRABAJO PARA EL DESARROLLO DEL PROYECTO</a:t>
            </a:r>
          </a:p>
        </p:txBody>
      </p:sp>
      <p:sp>
        <p:nvSpPr>
          <p:cNvPr name="Freeform 4" id="4"/>
          <p:cNvSpPr/>
          <p:nvPr/>
        </p:nvSpPr>
        <p:spPr>
          <a:xfrm flipH="true" flipV="false" rot="-5399999">
            <a:off x="13502333" y="-226884"/>
            <a:ext cx="5462160" cy="4449177"/>
          </a:xfrm>
          <a:custGeom>
            <a:avLst/>
            <a:gdLst/>
            <a:ahLst/>
            <a:cxnLst/>
            <a:rect r="r" b="b" t="t" l="l"/>
            <a:pathLst>
              <a:path h="4449177" w="5462160">
                <a:moveTo>
                  <a:pt x="5462160" y="0"/>
                </a:moveTo>
                <a:lnTo>
                  <a:pt x="0" y="0"/>
                </a:lnTo>
                <a:lnTo>
                  <a:pt x="0" y="4449177"/>
                </a:lnTo>
                <a:lnTo>
                  <a:pt x="5462160" y="4449177"/>
                </a:lnTo>
                <a:lnTo>
                  <a:pt x="546216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5292248">
            <a:off x="-1702380" y="5493378"/>
            <a:ext cx="5462160" cy="4449177"/>
          </a:xfrm>
          <a:custGeom>
            <a:avLst/>
            <a:gdLst/>
            <a:ahLst/>
            <a:cxnLst/>
            <a:rect r="r" b="b" t="t" l="l"/>
            <a:pathLst>
              <a:path h="4449177" w="5462160">
                <a:moveTo>
                  <a:pt x="5462160" y="0"/>
                </a:moveTo>
                <a:lnTo>
                  <a:pt x="0" y="0"/>
                </a:lnTo>
                <a:lnTo>
                  <a:pt x="0" y="4449177"/>
                </a:lnTo>
                <a:lnTo>
                  <a:pt x="5462160" y="4449177"/>
                </a:lnTo>
                <a:lnTo>
                  <a:pt x="546216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831044" y="4139623"/>
            <a:ext cx="8625912" cy="5750608"/>
          </a:xfrm>
          <a:custGeom>
            <a:avLst/>
            <a:gdLst/>
            <a:ahLst/>
            <a:cxnLst/>
            <a:rect r="r" b="b" t="t" l="l"/>
            <a:pathLst>
              <a:path h="5750608" w="8625912">
                <a:moveTo>
                  <a:pt x="0" y="0"/>
                </a:moveTo>
                <a:lnTo>
                  <a:pt x="8625912" y="0"/>
                </a:lnTo>
                <a:lnTo>
                  <a:pt x="8625912" y="5750608"/>
                </a:lnTo>
                <a:lnTo>
                  <a:pt x="0" y="575060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418367" y="3469110"/>
            <a:ext cx="4754403" cy="1097732"/>
            <a:chOff x="0" y="0"/>
            <a:chExt cx="6339204" cy="1463642"/>
          </a:xfrm>
        </p:grpSpPr>
        <p:grpSp>
          <p:nvGrpSpPr>
            <p:cNvPr name="Group 8" id="8"/>
            <p:cNvGrpSpPr/>
            <p:nvPr/>
          </p:nvGrpSpPr>
          <p:grpSpPr>
            <a:xfrm rot="0">
              <a:off x="0" y="0"/>
              <a:ext cx="6339204" cy="1463642"/>
              <a:chOff x="0" y="0"/>
              <a:chExt cx="1252189" cy="289115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1252188" cy="289115"/>
              </a:xfrm>
              <a:custGeom>
                <a:avLst/>
                <a:gdLst/>
                <a:ahLst/>
                <a:cxnLst/>
                <a:rect r="r" b="b" t="t" l="l"/>
                <a:pathLst>
                  <a:path h="289115" w="1252188">
                    <a:moveTo>
                      <a:pt x="0" y="0"/>
                    </a:moveTo>
                    <a:lnTo>
                      <a:pt x="1252188" y="0"/>
                    </a:lnTo>
                    <a:lnTo>
                      <a:pt x="1252188" y="289115"/>
                    </a:lnTo>
                    <a:lnTo>
                      <a:pt x="0" y="289115"/>
                    </a:lnTo>
                    <a:close/>
                  </a:path>
                </a:pathLst>
              </a:custGeom>
              <a:solidFill>
                <a:srgbClr val="011F36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0" y="-38100"/>
                <a:ext cx="1252189" cy="32721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11" id="11"/>
            <p:cNvSpPr txBox="true"/>
            <p:nvPr/>
          </p:nvSpPr>
          <p:spPr>
            <a:xfrm rot="0">
              <a:off x="855578" y="413945"/>
              <a:ext cx="4628048" cy="5786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43"/>
                </a:lnSpc>
              </a:pPr>
              <a:r>
                <a:rPr lang="en-US" sz="2602">
                  <a:solidFill>
                    <a:srgbClr val="F7B01C"/>
                  </a:solidFill>
                  <a:latin typeface="Staatliches"/>
                  <a:ea typeface="Staatliches"/>
                  <a:cs typeface="Staatliches"/>
                  <a:sym typeface="Staatliches"/>
                </a:rPr>
                <a:t>METODOLOGÍA AGIL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1904810" y="3469110"/>
            <a:ext cx="4754403" cy="1097732"/>
            <a:chOff x="0" y="0"/>
            <a:chExt cx="6339204" cy="1463642"/>
          </a:xfrm>
        </p:grpSpPr>
        <p:grpSp>
          <p:nvGrpSpPr>
            <p:cNvPr name="Group 13" id="13"/>
            <p:cNvGrpSpPr/>
            <p:nvPr/>
          </p:nvGrpSpPr>
          <p:grpSpPr>
            <a:xfrm rot="0">
              <a:off x="0" y="0"/>
              <a:ext cx="6339204" cy="1463642"/>
              <a:chOff x="0" y="0"/>
              <a:chExt cx="1252189" cy="289115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1252188" cy="289115"/>
              </a:xfrm>
              <a:custGeom>
                <a:avLst/>
                <a:gdLst/>
                <a:ahLst/>
                <a:cxnLst/>
                <a:rect r="r" b="b" t="t" l="l"/>
                <a:pathLst>
                  <a:path h="289115" w="1252188">
                    <a:moveTo>
                      <a:pt x="0" y="0"/>
                    </a:moveTo>
                    <a:lnTo>
                      <a:pt x="1252188" y="0"/>
                    </a:lnTo>
                    <a:lnTo>
                      <a:pt x="1252188" y="289115"/>
                    </a:lnTo>
                    <a:lnTo>
                      <a:pt x="0" y="289115"/>
                    </a:lnTo>
                    <a:close/>
                  </a:path>
                </a:pathLst>
              </a:custGeom>
              <a:solidFill>
                <a:srgbClr val="011F36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0" y="-38100"/>
                <a:ext cx="1252189" cy="32721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16" id="16"/>
            <p:cNvSpPr txBox="true"/>
            <p:nvPr/>
          </p:nvSpPr>
          <p:spPr>
            <a:xfrm rot="0">
              <a:off x="855578" y="413945"/>
              <a:ext cx="4628048" cy="5786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43"/>
                </a:lnSpc>
              </a:pPr>
              <a:r>
                <a:rPr lang="en-US" sz="2602">
                  <a:solidFill>
                    <a:srgbClr val="F7B01C"/>
                  </a:solidFill>
                  <a:latin typeface="Staatliches"/>
                  <a:ea typeface="Staatliches"/>
                  <a:cs typeface="Staatliches"/>
                  <a:sym typeface="Staatliches"/>
                </a:rPr>
                <a:t>SPRINT DE 2 SEMANAS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DAGT96V692E</dc:identifier>
  <dcterms:modified xsi:type="dcterms:W3CDTF">2011-08-01T06:04:30Z</dcterms:modified>
  <cp:revision>1</cp:revision>
  <dc:title>AIura Estudiantil</dc:title>
</cp:coreProperties>
</file>